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7" r:id="rId3"/>
    <p:sldId id="265" r:id="rId4"/>
    <p:sldId id="266" r:id="rId5"/>
    <p:sldId id="259" r:id="rId6"/>
    <p:sldId id="257" r:id="rId7"/>
    <p:sldId id="264" r:id="rId8"/>
    <p:sldId id="263" r:id="rId9"/>
    <p:sldId id="258" r:id="rId10"/>
    <p:sldId id="260" r:id="rId11"/>
    <p:sldId id="261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85F4-7A72-44C6-A988-73F66D08811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0292-E624-4839-8D04-F84E133D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85F4-7A72-44C6-A988-73F66D08811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0292-E624-4839-8D04-F84E133D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8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85F4-7A72-44C6-A988-73F66D08811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0292-E624-4839-8D04-F84E133D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6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85F4-7A72-44C6-A988-73F66D08811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0292-E624-4839-8D04-F84E133D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1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85F4-7A72-44C6-A988-73F66D08811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0292-E624-4839-8D04-F84E133D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3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85F4-7A72-44C6-A988-73F66D08811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0292-E624-4839-8D04-F84E133D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4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85F4-7A72-44C6-A988-73F66D08811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0292-E624-4839-8D04-F84E133D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85F4-7A72-44C6-A988-73F66D08811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0292-E624-4839-8D04-F84E133D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5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85F4-7A72-44C6-A988-73F66D08811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0292-E624-4839-8D04-F84E133D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85F4-7A72-44C6-A988-73F66D08811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0292-E624-4839-8D04-F84E133D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85F4-7A72-44C6-A988-73F66D08811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40292-E624-4839-8D04-F84E133D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6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785F4-7A72-44C6-A988-73F66D088110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40292-E624-4839-8D04-F84E133DA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8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17"/>
          <p:cNvSpPr/>
          <p:nvPr/>
        </p:nvSpPr>
        <p:spPr>
          <a:xfrm>
            <a:off x="1604448" y="3929511"/>
            <a:ext cx="9038052" cy="171825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9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4316735" y="412497"/>
            <a:ext cx="2608500" cy="3184859"/>
            <a:chOff x="1407886" y="62638"/>
            <a:chExt cx="1494616" cy="1824858"/>
          </a:xfrm>
        </p:grpSpPr>
        <p:pic>
          <p:nvPicPr>
            <p:cNvPr id="6" name="รูปภาพ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886" y="62638"/>
              <a:ext cx="1494616" cy="1497866"/>
            </a:xfrm>
            <a:prstGeom prst="rect">
              <a:avLst/>
            </a:prstGeom>
          </p:spPr>
        </p:pic>
        <p:sp>
          <p:nvSpPr>
            <p:cNvPr id="7" name="กล่องข้อความ 2"/>
            <p:cNvSpPr txBox="1"/>
            <p:nvPr/>
          </p:nvSpPr>
          <p:spPr>
            <a:xfrm>
              <a:off x="1574159" y="1517162"/>
              <a:ext cx="1162070" cy="370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 smtClean="0">
                  <a:solidFill>
                    <a:srgbClr val="05683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กรมสุขภาพจิต</a:t>
              </a:r>
              <a:endParaRPr lang="en-US" sz="3600" b="1" dirty="0">
                <a:solidFill>
                  <a:srgbClr val="056839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" name="สี่เหลี่ยมผืนผ้า 37"/>
          <p:cNvSpPr/>
          <p:nvPr/>
        </p:nvSpPr>
        <p:spPr>
          <a:xfrm>
            <a:off x="2872126" y="4177033"/>
            <a:ext cx="6239209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900" b="1" dirty="0" smtClean="0">
                <a:solidFill>
                  <a:schemeClr val="bg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 ปีงบประมาณ </a:t>
            </a:r>
            <a:r>
              <a:rPr lang="en-US" sz="3900" b="1" dirty="0" smtClean="0">
                <a:solidFill>
                  <a:schemeClr val="bg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</a:t>
            </a:r>
            <a:r>
              <a:rPr lang="th-TH" sz="3900" b="1" dirty="0" smtClean="0">
                <a:solidFill>
                  <a:schemeClr val="bg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900" b="1" dirty="0" smtClean="0">
              <a:solidFill>
                <a:schemeClr val="bg2">
                  <a:lumMod val="1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900" b="1" dirty="0" smtClean="0">
                <a:solidFill>
                  <a:schemeClr val="bg2">
                    <a:lumMod val="1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</a:t>
            </a:r>
            <a:r>
              <a:rPr lang="th-TH" sz="39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สุขภาพจิตที่ 8</a:t>
            </a:r>
            <a:r>
              <a:rPr lang="en-US" sz="39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900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อุดรธานี</a:t>
            </a:r>
            <a:endParaRPr lang="th-TH" sz="39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974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9310860" cy="11069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36074" y="236411"/>
            <a:ext cx="8692773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Intervention/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แนวทางสำคัญในงานสุขภาพจิตแต่ละกลุ่มวัย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ยึดเนื้อหา 4"/>
          <p:cNvSpPr txBox="1">
            <a:spLocks/>
          </p:cNvSpPr>
          <p:nvPr/>
        </p:nvSpPr>
        <p:spPr>
          <a:xfrm>
            <a:off x="2295101" y="2442452"/>
            <a:ext cx="7015759" cy="9929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IQ EQ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ทักษะชีวิต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HERO </a:t>
            </a:r>
            <a:r>
              <a:rPr lang="th-TH" sz="2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โปรเจค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จ.อุดร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pPr>
              <a:spcBef>
                <a:spcPct val="20000"/>
              </a:spcBef>
              <a:defRPr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พัฒนาศักยภาพครูในโรงเรียน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ระบบ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OHOS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ตัวยึดเนื้อหา 4"/>
          <p:cNvSpPr txBox="1">
            <a:spLocks/>
          </p:cNvSpPr>
          <p:nvPr/>
        </p:nvSpPr>
        <p:spPr>
          <a:xfrm>
            <a:off x="2274981" y="1429938"/>
            <a:ext cx="7075996" cy="83206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 :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กระตุ้นพัฒนาการ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ชมรมผู้ปกครองเด็กพิเศษ </a:t>
            </a:r>
            <a:r>
              <a:rPr lang="th-TH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พท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.ต้นแบบ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endPara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บูรณาการงาน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MCH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ร่วมกับศูนย์วิชาการ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kids co/w 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ศอ.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142746" y="1343316"/>
            <a:ext cx="2152356" cy="5371435"/>
            <a:chOff x="478302" y="1352922"/>
            <a:chExt cx="1137060" cy="6047430"/>
          </a:xfrm>
          <a:solidFill>
            <a:srgbClr val="FF9966"/>
          </a:solidFill>
        </p:grpSpPr>
        <p:grpSp>
          <p:nvGrpSpPr>
            <p:cNvPr id="5" name="กลุ่ม 4"/>
            <p:cNvGrpSpPr/>
            <p:nvPr/>
          </p:nvGrpSpPr>
          <p:grpSpPr>
            <a:xfrm>
              <a:off x="478302" y="1352922"/>
              <a:ext cx="1137060" cy="4817758"/>
              <a:chOff x="478302" y="1352922"/>
              <a:chExt cx="1137060" cy="4817758"/>
            </a:xfrm>
            <a:grpFill/>
          </p:grpSpPr>
          <p:sp>
            <p:nvSpPr>
              <p:cNvPr id="3" name="วงรี 2"/>
              <p:cNvSpPr>
                <a:spLocks noChangeAspect="1"/>
              </p:cNvSpPr>
              <p:nvPr/>
            </p:nvSpPr>
            <p:spPr>
              <a:xfrm>
                <a:off x="478302" y="1352922"/>
                <a:ext cx="1137060" cy="11370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4" name="วงรี 13"/>
              <p:cNvSpPr>
                <a:spLocks noChangeAspect="1"/>
              </p:cNvSpPr>
              <p:nvPr/>
            </p:nvSpPr>
            <p:spPr>
              <a:xfrm>
                <a:off x="478302" y="2574276"/>
                <a:ext cx="1137060" cy="11370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" name="วงรี 14"/>
              <p:cNvSpPr>
                <a:spLocks noChangeAspect="1"/>
              </p:cNvSpPr>
              <p:nvPr/>
            </p:nvSpPr>
            <p:spPr>
              <a:xfrm>
                <a:off x="478302" y="3803948"/>
                <a:ext cx="1137060" cy="11370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" name="วงรี 15"/>
              <p:cNvSpPr>
                <a:spLocks noChangeAspect="1"/>
              </p:cNvSpPr>
              <p:nvPr/>
            </p:nvSpPr>
            <p:spPr>
              <a:xfrm>
                <a:off x="478302" y="5033620"/>
                <a:ext cx="1137060" cy="11370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7" name="วงรี 16"/>
            <p:cNvSpPr>
              <a:spLocks noChangeAspect="1"/>
            </p:cNvSpPr>
            <p:nvPr/>
          </p:nvSpPr>
          <p:spPr>
            <a:xfrm>
              <a:off x="478302" y="6263292"/>
              <a:ext cx="1137060" cy="11370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9" name="กล่องข้อความ 18"/>
          <p:cNvSpPr txBox="1"/>
          <p:nvPr/>
        </p:nvSpPr>
        <p:spPr>
          <a:xfrm>
            <a:off x="649182" y="1558963"/>
            <a:ext cx="156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ปฐมวัย</a:t>
            </a:r>
            <a:endParaRPr lang="en-US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236074" y="2640969"/>
            <a:ext cx="1965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เรียน/วัยรุ่น</a:t>
            </a:r>
            <a:endParaRPr lang="en-US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479665" y="3714175"/>
            <a:ext cx="131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วัยทำงาน</a:t>
            </a:r>
            <a:endParaRPr lang="en-US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428621" y="4786502"/>
            <a:ext cx="158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</a:t>
            </a:r>
            <a:endParaRPr lang="en-US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162867" y="5660397"/>
            <a:ext cx="2132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Suicide /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Service plan</a:t>
            </a:r>
            <a:endParaRPr lang="th-TH" sz="32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ตัวยึดเนื้อหา 4"/>
          <p:cNvSpPr txBox="1">
            <a:spLocks/>
          </p:cNvSpPr>
          <p:nvPr/>
        </p:nvSpPr>
        <p:spPr>
          <a:xfrm>
            <a:off x="2274981" y="3577148"/>
            <a:ext cx="7035881" cy="9929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สร้างสุขในชุมชน/สถานประกอบการ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พท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.ต้นแบบ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co/w </a:t>
            </a:r>
            <a:r>
              <a:rPr lang="th-TH" sz="2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สบส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endPara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NCD RTI Alcohol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บูรณาการแนวทาง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MI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co/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สคร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ศอ.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ตัวยึดเนื้อหา 4"/>
          <p:cNvSpPr txBox="1">
            <a:spLocks/>
          </p:cNvSpPr>
          <p:nvPr/>
        </p:nvSpPr>
        <p:spPr>
          <a:xfrm>
            <a:off x="2295102" y="4645831"/>
            <a:ext cx="7015760" cy="9929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สร้างสุขผู้สูงอายุ ความสุข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มิติ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endPara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20000"/>
              </a:spcBef>
              <a:defRPr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พื้นที่ต้นแบบบูรณาการงานผู้สูงอายุองค์รวม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w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ศูนย์อนามัย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ตัวยึดเนื้อหา 4"/>
          <p:cNvSpPr txBox="1">
            <a:spLocks/>
          </p:cNvSpPr>
          <p:nvPr/>
        </p:nvSpPr>
        <p:spPr>
          <a:xfrm>
            <a:off x="2295102" y="5672035"/>
            <a:ext cx="7055876" cy="9929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ฆ่าตัว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ตาย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ติดตามเฝ้าระวังกลุ่มเสี่ยง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ลดอัตราตาย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MCATT co EOC,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ระบบส่งต่อ,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ระบบข้อมูลรายงาน, พัฒนาบุคลากร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835486" y="1327478"/>
            <a:ext cx="2268050" cy="5376458"/>
            <a:chOff x="9636854" y="1343316"/>
            <a:chExt cx="2268050" cy="5376458"/>
          </a:xfrm>
        </p:grpSpPr>
        <p:grpSp>
          <p:nvGrpSpPr>
            <p:cNvPr id="35" name="กลุ่ม 6"/>
            <p:cNvGrpSpPr/>
            <p:nvPr/>
          </p:nvGrpSpPr>
          <p:grpSpPr>
            <a:xfrm>
              <a:off x="9636854" y="1343316"/>
              <a:ext cx="2152356" cy="5305087"/>
              <a:chOff x="478302" y="1352922"/>
              <a:chExt cx="1137060" cy="5972733"/>
            </a:xfrm>
            <a:solidFill>
              <a:srgbClr val="FF9966"/>
            </a:solidFill>
          </p:grpSpPr>
          <p:grpSp>
            <p:nvGrpSpPr>
              <p:cNvPr id="36" name="กลุ่ม 4"/>
              <p:cNvGrpSpPr/>
              <p:nvPr/>
            </p:nvGrpSpPr>
            <p:grpSpPr>
              <a:xfrm>
                <a:off x="478302" y="1352922"/>
                <a:ext cx="1137060" cy="4817758"/>
                <a:chOff x="478302" y="1352922"/>
                <a:chExt cx="1137060" cy="4817758"/>
              </a:xfrm>
              <a:grpFill/>
            </p:grpSpPr>
            <p:sp>
              <p:nvSpPr>
                <p:cNvPr id="38" name="วงรี 2"/>
                <p:cNvSpPr>
                  <a:spLocks noChangeAspect="1"/>
                </p:cNvSpPr>
                <p:nvPr/>
              </p:nvSpPr>
              <p:spPr>
                <a:xfrm>
                  <a:off x="478302" y="1352922"/>
                  <a:ext cx="1137060" cy="113706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39" name="วงรี 13"/>
                <p:cNvSpPr>
                  <a:spLocks noChangeAspect="1"/>
                </p:cNvSpPr>
                <p:nvPr/>
              </p:nvSpPr>
              <p:spPr>
                <a:xfrm>
                  <a:off x="478302" y="2574276"/>
                  <a:ext cx="1137060" cy="113706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40" name="วงรี 14"/>
                <p:cNvSpPr>
                  <a:spLocks noChangeAspect="1"/>
                </p:cNvSpPr>
                <p:nvPr/>
              </p:nvSpPr>
              <p:spPr>
                <a:xfrm>
                  <a:off x="478302" y="3803948"/>
                  <a:ext cx="1137060" cy="113706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41" name="วงรี 15"/>
                <p:cNvSpPr>
                  <a:spLocks noChangeAspect="1"/>
                </p:cNvSpPr>
                <p:nvPr/>
              </p:nvSpPr>
              <p:spPr>
                <a:xfrm>
                  <a:off x="478302" y="5033620"/>
                  <a:ext cx="1137060" cy="113706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37" name="วงรี 16"/>
              <p:cNvSpPr>
                <a:spLocks noChangeAspect="1"/>
              </p:cNvSpPr>
              <p:nvPr/>
            </p:nvSpPr>
            <p:spPr>
              <a:xfrm>
                <a:off x="478302" y="6263292"/>
                <a:ext cx="1137060" cy="1062363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42" name="กล่องข้อความ 18"/>
            <p:cNvSpPr txBox="1"/>
            <p:nvPr/>
          </p:nvSpPr>
          <p:spPr>
            <a:xfrm>
              <a:off x="10003620" y="1544818"/>
              <a:ext cx="1569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กลไก </a:t>
              </a:r>
              <a:r>
                <a:rPr lang="th-TH" sz="3200" b="1" dirty="0" err="1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พชอ</a:t>
              </a:r>
              <a:r>
                <a:rPr lang="th-TH" sz="32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endPara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3" name="กล่องข้อความ 19"/>
            <p:cNvSpPr txBox="1"/>
            <p:nvPr/>
          </p:nvSpPr>
          <p:spPr>
            <a:xfrm>
              <a:off x="9783396" y="2508943"/>
              <a:ext cx="19656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บูรณาการร่วมกับศูนย์วิชาการ</a:t>
              </a:r>
              <a:endParaRPr lang="en-US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4" name="กล่องข้อความ 20"/>
            <p:cNvSpPr txBox="1"/>
            <p:nvPr/>
          </p:nvSpPr>
          <p:spPr>
            <a:xfrm>
              <a:off x="9847896" y="3499597"/>
              <a:ext cx="20570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ตรวจราชการ</a:t>
              </a:r>
            </a:p>
            <a:p>
              <a:r>
                <a:rPr lang="th-TH" sz="32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งานสุขภาพจิต</a:t>
              </a:r>
              <a:endPara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5" name="กล่องข้อความ 21"/>
            <p:cNvSpPr txBox="1"/>
            <p:nvPr/>
          </p:nvSpPr>
          <p:spPr>
            <a:xfrm>
              <a:off x="9998082" y="4701245"/>
              <a:ext cx="15806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พื้นที่ต้นแบบ </a:t>
              </a:r>
              <a:r>
                <a:rPr lang="en-US" sz="28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Focus</a:t>
              </a:r>
              <a:endParaRPr lang="en-US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6" name="กล่องข้อความ 22"/>
            <p:cNvSpPr txBox="1"/>
            <p:nvPr/>
          </p:nvSpPr>
          <p:spPr>
            <a:xfrm>
              <a:off x="9847897" y="5642556"/>
              <a:ext cx="19011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Data Monitor</a:t>
              </a:r>
              <a:endPara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sz="32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Model / R&amp;D</a:t>
              </a:r>
            </a:p>
          </p:txBody>
        </p:sp>
      </p:grpSp>
      <p:sp>
        <p:nvSpPr>
          <p:cNvPr id="13" name="Left Brace 12"/>
          <p:cNvSpPr/>
          <p:nvPr/>
        </p:nvSpPr>
        <p:spPr>
          <a:xfrm>
            <a:off x="8807824" y="1882588"/>
            <a:ext cx="958142" cy="4276165"/>
          </a:xfrm>
          <a:prstGeom prst="leftBrace">
            <a:avLst>
              <a:gd name="adj1" fmla="val 8333"/>
              <a:gd name="adj2" fmla="val 48428"/>
            </a:avLst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10066224" y="208237"/>
            <a:ext cx="1705556" cy="4994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กลไกขับเคลื่อน</a:t>
            </a:r>
          </a:p>
        </p:txBody>
      </p:sp>
      <p:sp>
        <p:nvSpPr>
          <p:cNvPr id="56" name="Down Arrow 55"/>
          <p:cNvSpPr/>
          <p:nvPr/>
        </p:nvSpPr>
        <p:spPr>
          <a:xfrm>
            <a:off x="10746286" y="718061"/>
            <a:ext cx="330755" cy="5911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38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2293"/>
              </p:ext>
            </p:extLst>
          </p:nvPr>
        </p:nvGraphicFramePr>
        <p:xfrm>
          <a:off x="269823" y="4054745"/>
          <a:ext cx="11619321" cy="2399107"/>
        </p:xfrm>
        <a:graphic>
          <a:graphicData uri="http://schemas.openxmlformats.org/drawingml/2006/table">
            <a:tbl>
              <a:tblPr/>
              <a:tblGrid>
                <a:gridCol w="3102964"/>
                <a:gridCol w="5381469"/>
                <a:gridCol w="3134888"/>
              </a:tblGrid>
              <a:tr h="46655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23AD8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ประเด็นมุ่งเน้นเขต 8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err="1">
                          <a:solidFill>
                            <a:srgbClr val="23AD8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บูรณา</a:t>
                      </a:r>
                      <a:r>
                        <a:rPr lang="th-TH" sz="2800" b="1" i="0" u="none" strike="noStrike" dirty="0">
                          <a:solidFill>
                            <a:srgbClr val="23AD8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การงานสุขภาพจิต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23AD8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ยุทธศาสตร์กรมสุขภาพจิต</a:t>
                      </a:r>
                      <a:endParaRPr lang="th-TH" sz="2800" b="1" i="0" u="none" strike="noStrike" dirty="0">
                        <a:solidFill>
                          <a:srgbClr val="23AD8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99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RTI (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อุบัติเหตุท้องถนน)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โครงการบำบัดผู้ติดสุรา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 BI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i="0" u="none" strike="noStrike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9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NCD/DM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การสื่อสารเพื่อปรับเปลี่ยนพฤติกรรม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30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แม่และเด็ก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โครงการส่งเสริมสุขภาพเด็ก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0-5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เขตสุขภาพที่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 </a:t>
                      </a:r>
                      <a:endParaRPr lang="th-TH" sz="2400" b="0" i="0" u="none" strike="noStrike" baseline="0" dirty="0" smtClean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ใช้หลักสูตร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HERO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0" i="0" u="none" strike="noStrike" baseline="0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บูรณา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การร่วมกับระบบ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OHOS</a:t>
                      </a: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9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ระบบข้อมูล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suicide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R506dashboard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ยุทธศาสตร์ที่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58" marR="7658" marT="76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3" y="-1"/>
            <a:ext cx="12217589" cy="3792511"/>
          </a:xfrm>
          <a:prstGeom prst="rect">
            <a:avLst/>
          </a:prstGeom>
        </p:spPr>
      </p:pic>
      <p:sp>
        <p:nvSpPr>
          <p:cNvPr id="3" name="มนมุมสี่เหลี่ยมผืนผ้าด้านทแยงมุม 2"/>
          <p:cNvSpPr/>
          <p:nvPr/>
        </p:nvSpPr>
        <p:spPr>
          <a:xfrm>
            <a:off x="-194873" y="-119921"/>
            <a:ext cx="9758597" cy="7495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3A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36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ยุทธศาสตร์เน้นหนักเขตสุขภาพที่ 8 ปีงบประมาณ 2561</a:t>
            </a:r>
            <a:endParaRPr lang="en-US" sz="36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68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-119921" y="-114983"/>
            <a:ext cx="12456826" cy="1405467"/>
          </a:xfrm>
          <a:prstGeom prst="rect">
            <a:avLst/>
          </a:prstGeom>
          <a:solidFill>
            <a:srgbClr val="23AD8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770964" y="273205"/>
            <a:ext cx="8871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จุดเน้นการพัฒนางานสุขภาพจิตที่สอดคล้องกับปัญหาของพื้นที่</a:t>
            </a:r>
          </a:p>
          <a:p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" name="กลุ่ม 21"/>
          <p:cNvGrpSpPr/>
          <p:nvPr/>
        </p:nvGrpSpPr>
        <p:grpSpPr>
          <a:xfrm>
            <a:off x="1544897" y="1418757"/>
            <a:ext cx="9639812" cy="5105991"/>
            <a:chOff x="1660386" y="1450841"/>
            <a:chExt cx="9639812" cy="5105991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1660386" y="1450841"/>
              <a:ext cx="9639812" cy="5105991"/>
              <a:chOff x="1127512" y="1431985"/>
              <a:chExt cx="9639812" cy="5105991"/>
            </a:xfrm>
          </p:grpSpPr>
          <p:sp>
            <p:nvSpPr>
              <p:cNvPr id="3" name="สี่เหลี่ยมผืนผ้ามุมมน 2"/>
              <p:cNvSpPr>
                <a:spLocks noChangeAspect="1"/>
              </p:cNvSpPr>
              <p:nvPr/>
            </p:nvSpPr>
            <p:spPr>
              <a:xfrm>
                <a:off x="1127512" y="1965470"/>
                <a:ext cx="2103120" cy="4569039"/>
              </a:xfrm>
              <a:prstGeom prst="roundRect">
                <a:avLst/>
              </a:prstGeom>
              <a:solidFill>
                <a:srgbClr val="FF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 </a:t>
                </a:r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ติดตามดูแลเด็กพัฒนาการสงสัยล่าช้าและล่าช้าให้กลับมาสมวัย</a:t>
                </a:r>
                <a:endParaRPr lang="th-TH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 </a:t>
                </a:r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พัฒนา </a:t>
                </a:r>
                <a:r>
                  <a:rPr lang="en-US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IQ EQ </a:t>
                </a:r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และ ทักษะชีวิต</a:t>
                </a:r>
              </a:p>
            </p:txBody>
          </p:sp>
          <p:sp>
            <p:nvSpPr>
              <p:cNvPr id="5" name="สี่เหลี่ยมผืนผ้ามุมมน 4"/>
              <p:cNvSpPr>
                <a:spLocks noChangeAspect="1"/>
              </p:cNvSpPr>
              <p:nvPr/>
            </p:nvSpPr>
            <p:spPr>
              <a:xfrm>
                <a:off x="8059816" y="1962509"/>
                <a:ext cx="2103120" cy="4572000"/>
              </a:xfrm>
              <a:prstGeom prst="roundRect">
                <a:avLst/>
              </a:prstGeom>
              <a:solidFill>
                <a:srgbClr val="CC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ป้องกันแก้ไขปัญหาสุรา และเพิ่มการเข้าถึงบริการ</a:t>
                </a:r>
                <a:endParaRPr lang="en-US" sz="20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 </a:t>
                </a:r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สร้างสุขวัยทำงาน</a:t>
                </a:r>
              </a:p>
            </p:txBody>
          </p:sp>
          <p:sp>
            <p:nvSpPr>
              <p:cNvPr id="6" name="สี่เหลี่ยมผืนผ้ามุมมน 5"/>
              <p:cNvSpPr>
                <a:spLocks noChangeAspect="1"/>
              </p:cNvSpPr>
              <p:nvPr/>
            </p:nvSpPr>
            <p:spPr>
              <a:xfrm>
                <a:off x="3429080" y="1965976"/>
                <a:ext cx="2103120" cy="4572000"/>
              </a:xfrm>
              <a:prstGeom prst="round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- ติดตาม</a:t>
                </a:r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ผู้ที่พยายาม</a:t>
                </a:r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ฆ่าตัว</a:t>
                </a:r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ตายไม่</a:t>
                </a:r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กลับมาทำร้ายตัวเอง</a:t>
                </a:r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ซ้ำ</a:t>
                </a:r>
                <a:endParaRPr lang="en-US" sz="20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ลด</a:t>
                </a:r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อัตรา</a:t>
                </a:r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</a:t>
                </a:r>
                <a:endParaRPr lang="en-US" sz="2000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ฆ่า</a:t>
                </a:r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ตัวตายสำเร็จ</a:t>
                </a:r>
                <a:endParaRPr lang="en-US" sz="20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" name="สี่เหลี่ยมผืนผ้ามุมมน 6"/>
              <p:cNvSpPr>
                <a:spLocks noChangeAspect="1"/>
              </p:cNvSpPr>
              <p:nvPr/>
            </p:nvSpPr>
            <p:spPr>
              <a:xfrm>
                <a:off x="5744448" y="1962509"/>
                <a:ext cx="2103120" cy="457200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 </a:t>
                </a:r>
                <a:r>
                  <a:rPr lang="th-TH" sz="2000" dirty="0" err="1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บูรณา</a:t>
                </a:r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การงานสุขภาพจิตในการพัฒนา</a:t>
                </a:r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คุณภาพชีวิตระดับอำเภอ</a:t>
                </a:r>
              </a:p>
              <a:p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 </a:t>
                </a:r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พัฒนา</a:t>
                </a:r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ศักยภาพ </a:t>
                </a:r>
                <a:r>
                  <a:rPr lang="th-TH" sz="2000" dirty="0" err="1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อส</a:t>
                </a:r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ม.ด้านสุขภาพจิต</a:t>
                </a:r>
              </a:p>
              <a:p>
                <a:r>
                  <a:rPr lang="th-TH" sz="2000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 </a:t>
                </a:r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เชื่อมโยงสุขภาพจิตผู้สูงอายุ</a:t>
                </a:r>
              </a:p>
            </p:txBody>
          </p:sp>
          <p:sp>
            <p:nvSpPr>
              <p:cNvPr id="4" name="กล่องข้อความ 3"/>
              <p:cNvSpPr txBox="1"/>
              <p:nvPr/>
            </p:nvSpPr>
            <p:spPr>
              <a:xfrm>
                <a:off x="1243289" y="1449025"/>
                <a:ext cx="205732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2800" b="1" dirty="0">
                    <a:solidFill>
                      <a:srgbClr val="FF9999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สุขภาพจิตเด็ก</a:t>
                </a:r>
                <a:endParaRPr lang="en-US" sz="2800" b="1" dirty="0">
                  <a:solidFill>
                    <a:srgbClr val="FF99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" name="กล่องข้อความ 7"/>
              <p:cNvSpPr txBox="1"/>
              <p:nvPr/>
            </p:nvSpPr>
            <p:spPr>
              <a:xfrm>
                <a:off x="3726909" y="1439289"/>
                <a:ext cx="166533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2800" b="1" dirty="0">
                    <a:solidFill>
                      <a:srgbClr val="FF66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ฆ่าตัวตาย</a:t>
                </a:r>
              </a:p>
            </p:txBody>
          </p:sp>
          <p:sp>
            <p:nvSpPr>
              <p:cNvPr id="9" name="กล่องข้อความ 8"/>
              <p:cNvSpPr txBox="1"/>
              <p:nvPr/>
            </p:nvSpPr>
            <p:spPr>
              <a:xfrm>
                <a:off x="6400174" y="1431985"/>
                <a:ext cx="133922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2800" b="1" dirty="0" err="1" smtClean="0">
                    <a:solidFill>
                      <a:srgbClr val="FFC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พชอ</a:t>
                </a:r>
                <a:r>
                  <a:rPr lang="en-US" sz="2800" b="1" dirty="0">
                    <a:solidFill>
                      <a:srgbClr val="FFC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</a:t>
                </a:r>
              </a:p>
            </p:txBody>
          </p:sp>
          <p:sp>
            <p:nvSpPr>
              <p:cNvPr id="10" name="กล่องข้อความ 9"/>
              <p:cNvSpPr txBox="1"/>
              <p:nvPr/>
            </p:nvSpPr>
            <p:spPr>
              <a:xfrm>
                <a:off x="7847568" y="1431985"/>
                <a:ext cx="291975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th-TH" sz="2800" b="1" dirty="0">
                    <a:solidFill>
                      <a:srgbClr val="CC66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สุขภาพจิตวัยทำงาน</a:t>
                </a:r>
              </a:p>
            </p:txBody>
          </p:sp>
        </p:grpSp>
        <p:pic>
          <p:nvPicPr>
            <p:cNvPr id="16" name="รูปภาพ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051" y="4204474"/>
              <a:ext cx="2309023" cy="2145424"/>
            </a:xfrm>
            <a:prstGeom prst="rect">
              <a:avLst/>
            </a:prstGeom>
          </p:spPr>
        </p:pic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951" y="4736892"/>
              <a:ext cx="1739282" cy="1739282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751" y="4597953"/>
              <a:ext cx="1640052" cy="1878221"/>
            </a:xfrm>
            <a:prstGeom prst="rect">
              <a:avLst/>
            </a:prstGeom>
          </p:spPr>
        </p:pic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643" y="4609697"/>
              <a:ext cx="1866477" cy="1866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0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2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84443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ประกาศเจตนารมณ์ขับเคลื่อนมาตรการเพื่อคุ้มครองเด็กและเยาวชน ป้องกันและแก้ไขปัญหาติดเกม 4 ข้อ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782235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ป้องกันและควบคุมการบริโภคเกมที่มีผลต่อสมอง พัฒนาการ และพฤติกรรมของเด็กและเยาวชน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สนับสนุนให้มีมาตรการกำกับดูแลการแข่งขันวีดีโอเกม 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E-SPORT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ให้มีความรับผิดชอบต่อสังคม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สร้างความตระหนักถึงผลเสียและเรียนรู้การใช้อย่างเหมาะสมแก่เด็ก ครอบครัว และครู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สร้างระบบเฝ้าระวังและช่วยเหลือผู้ที่มีปัญหาให้เข้าถึงบริการได้อย่างครอบคลุม ทั้งนี้ เพื่อให้เด็กและเยาวชนไทยเติบโตเป็นคนไทย 4.0 ที่มีคุณภาพในการพัฒนาประเทศและดูแลสังคมต่อไป</a:t>
            </a: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059" y="1952445"/>
            <a:ext cx="4944035" cy="3290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315200" y="5585757"/>
            <a:ext cx="4469493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นายแพทย์เกียรติภูมิ วงศ์รจิต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kumimoji="0" lang="th-TH" altLang="en-US" sz="2400" b="1" i="0" u="none" strike="noStrike" cap="none" normalizeH="0" baseline="0" dirty="0" smtClean="0">
                <a:ln>
                  <a:noFill/>
                </a:ln>
                <a:solidFill>
                  <a:srgbClr val="DD4B39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อธิบดีกรมสุขภาพจิต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979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25"/>
          <a:stretch/>
        </p:blipFill>
        <p:spPr>
          <a:xfrm>
            <a:off x="1332024" y="328447"/>
            <a:ext cx="9694564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4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6" y="339328"/>
            <a:ext cx="9926449" cy="61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08181"/>
              </p:ext>
            </p:extLst>
          </p:nvPr>
        </p:nvGraphicFramePr>
        <p:xfrm>
          <a:off x="304800" y="1844824"/>
          <a:ext cx="11506199" cy="3004113"/>
        </p:xfrm>
        <a:graphic>
          <a:graphicData uri="http://schemas.openxmlformats.org/drawingml/2006/table">
            <a:tbl>
              <a:tblPr/>
              <a:tblGrid>
                <a:gridCol w="1771020"/>
                <a:gridCol w="1319696"/>
                <a:gridCol w="1444574"/>
                <a:gridCol w="1578952"/>
                <a:gridCol w="1985731"/>
                <a:gridCol w="1846065"/>
                <a:gridCol w="1560161"/>
              </a:tblGrid>
              <a:tr h="5427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ค่าความชุก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กลุ่มอายุ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ประชากร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คาดประมาณ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การณ์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จำนวนเข้าถึงบริการ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ร้อยละการเข้าถึง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28312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800"/>
                        <a:buFont typeface="TH SarabunPSK"/>
                        <a:buNone/>
                      </a:pP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ซึมเศร้า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***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29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2.7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ปีขึ้นไป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4,4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58,670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120,384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,577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60.29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41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800"/>
                        <a:buFont typeface="TH SarabunPSK"/>
                        <a:buNone/>
                      </a:pP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จิต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29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0.8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ปีขึ้นไป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4,430,986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35,448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23,073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65.09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64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800"/>
                        <a:buFont typeface="TH SarabunPSK"/>
                        <a:buNone/>
                      </a:pP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สุรา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**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29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0.018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ปีขึ้นไป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4,236,232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76,252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13,541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17.76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0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800"/>
                        <a:buFont typeface="TH SarabunPSK"/>
                        <a:buNone/>
                      </a:pPr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สมาธิ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สั้น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429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5.4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6-15</a:t>
                      </a:r>
                      <a:r>
                        <a:rPr lang="th-TH" sz="2400" b="0" i="0" u="none" strike="noStrike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ปี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707,635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38,210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1,814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60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800"/>
                        <a:buFont typeface="TH SarabunPSK"/>
                        <a:buNone/>
                      </a:pPr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ออทิ</a:t>
                      </a:r>
                      <a:r>
                        <a:rPr lang="th-TH" sz="2400" b="1" i="0" u="none" strike="noStrike" dirty="0" err="1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สติก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</a:t>
                      </a:r>
                    </a:p>
                  </a:txBody>
                  <a:tcPr marL="3429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2-5 ปี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269,123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1,615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36.53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7486776" y="5756715"/>
            <a:ext cx="3762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 *ฐานข้อมูล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HDC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ณ วันที่ 23 ก.พ. 2561</a:t>
            </a:r>
          </a:p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**โรงพยาบาลสวนปรุง  ณ วันที่ 25 ม.ค. 2561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***โรงพยาบาลพระศรีมหาโพธิ์  ณ วันที่ 25 ม.ค. 2561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****ข้อมูลจากการตรวจราชการ 1/61  ณ วันที่ 23 ก.พ. 2561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26456" y="5047901"/>
            <a:ext cx="6441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อัตราฆ่าตัวตาย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สำเร็จ**** </a:t>
            </a: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89 ราย อยู่ที่ 1.61 ต่อประชากรแสน</a:t>
            </a:r>
            <a:r>
              <a:rPr lang="th-TH" sz="24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0"/>
            <a:ext cx="12192000" cy="158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4200" y="149225"/>
            <a:ext cx="10839450" cy="1325563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คาดประมาณการณ์ความชุกและการเข้าถึงบริการ</a:t>
            </a:r>
            <a:b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โรคทางจิตเวช </a:t>
            </a:r>
            <a:r>
              <a:rPr lang="th-TH" b="1" i="0" u="none" strike="noStrike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เขตสุขภาพที่ 8 ปีงบประมาณ 2561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56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62535"/>
              </p:ext>
            </p:extLst>
          </p:nvPr>
        </p:nvGraphicFramePr>
        <p:xfrm>
          <a:off x="201706" y="1005138"/>
          <a:ext cx="11725835" cy="5551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677"/>
                <a:gridCol w="1537546"/>
                <a:gridCol w="1922929"/>
                <a:gridCol w="1438836"/>
                <a:gridCol w="2003611"/>
                <a:gridCol w="1721811"/>
                <a:gridCol w="1774425"/>
              </a:tblGrid>
              <a:tr h="326234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พัฒนาการ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ตั้งครรภ์ซ้ำ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ฆ่าตัวตาย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ผส</a:t>
                      </a:r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.ติดสังคม ซึมเศร้า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ผส</a:t>
                      </a:r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.ติดบ้าน ซึมเศร้า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ผส</a:t>
                      </a:r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.ติดเตียง ซึมเศร้า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5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อุดรธานี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พิบูลย์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รักษ์ กู่แก้ว กุม</a:t>
                      </a:r>
                      <a:r>
                        <a:rPr lang="th-TH" sz="24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ภวา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สร้างคอม ทุ่งฝน ไชยวาน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ไชยวาน กู่แก้ว </a:t>
                      </a:r>
                      <a:endParaRPr lang="th-TH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สามหมอ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หนองหาน </a:t>
                      </a:r>
                      <a:endParaRPr lang="en-US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กุม</a:t>
                      </a:r>
                      <a:r>
                        <a:rPr lang="th-TH" sz="24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ภวา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บ้าน</a:t>
                      </a:r>
                      <a:r>
                        <a:rPr lang="th-TH" sz="24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ดุง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</a:t>
                      </a:r>
                      <a:r>
                        <a:rPr lang="th-TH" sz="24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ดุง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กุดจับ </a:t>
                      </a:r>
                      <a:endParaRPr lang="th-TH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กุม</a:t>
                      </a:r>
                      <a:r>
                        <a:rPr lang="th-TH" sz="24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ภวา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</a:t>
                      </a:r>
                      <a:r>
                        <a:rPr lang="th-TH" sz="24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ดุง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กุดจับ </a:t>
                      </a:r>
                      <a:endParaRPr lang="th-TH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กุม</a:t>
                      </a:r>
                      <a:r>
                        <a:rPr lang="th-TH" sz="24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ภวา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0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หนองคาย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 ศรีเชียงใหม่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 ท่าบ่อ </a:t>
                      </a:r>
                      <a:endParaRPr lang="en-US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พิสัย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เฝ้าไร่ สังคม </a:t>
                      </a:r>
                      <a:endParaRPr lang="en-US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เชียงใหม่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โพธิ์ตาก เมือง </a:t>
                      </a:r>
                      <a:endParaRPr lang="en-US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บ่อ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โพธิ์ตาก เมือง ท่าบ่อ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โพธิ์ตาก เมือง ท่าบ่อ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5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บึงกาฬ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บึงโขงหลง เมือง เซกา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ปากคาด เซกา 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เซกา ปากคาด 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ศรีวิไล เมือง </a:t>
                      </a:r>
                      <a:endParaRPr lang="en-US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บุ่ง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คล้า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ศรีวิไล ปากคาด </a:t>
                      </a:r>
                      <a:endParaRPr lang="th-TH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เซ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บึงโขงหลง ปากคาด เซกา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524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หนองบัว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ศรีบุญเรือง </a:t>
                      </a:r>
                      <a:endParaRPr lang="en-US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กลาง </a:t>
                      </a:r>
                      <a:r>
                        <a:rPr lang="th-TH" sz="24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โนนสัง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นากลาง นาวัง โนนสัง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ศรีบุญเรือง </a:t>
                      </a:r>
                      <a:endParaRPr lang="en-US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กลาง 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ศรีบุญเรือง นาวัง 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ศรีบุญเรือง </a:t>
                      </a:r>
                      <a:endParaRPr lang="en-US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 เมือง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ศรีบุญเรือง </a:t>
                      </a:r>
                      <a:endParaRPr lang="en-US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5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เลย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ภูเรือ ผาขาว หนองหิน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หนองหิน ผาขาว เอราวัณ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เชียงคาน ภูเรือ 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เชียงคาน ด่านซ้าย นาแห้ว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วังสะพุง ผาขาว หนองหิน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62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กุดบาก โคกศรีสุพรรณ ส่องดาว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โพนนาแก้ว </a:t>
                      </a:r>
                      <a:b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โคกศรีสุพรรณ วาริชภูมิ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กุสุมาลย์ </a:t>
                      </a:r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เต่า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งอย </a:t>
                      </a:r>
                      <a:endParaRPr lang="en-US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นาแก้ว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 วานรนิวาส สว่างแดนดิน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 </a:t>
                      </a:r>
                      <a:endParaRPr lang="en-US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วานร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นิวาส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 </a:t>
                      </a:r>
                      <a:endParaRPr lang="en-US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ตากล้า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0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นครพนม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ปลาปาก นาหว้า ท่าอุเทน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วังยาง นาทม บ้านแพง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นาทม เรณูนคร เมือง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 เรณูนคร </a:t>
                      </a:r>
                      <a:endParaRPr lang="en-US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นาหว้า บ้านแพง </a:t>
                      </a:r>
                      <a:endParaRPr lang="th-TH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เรณู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นาหว้า บ้านแพง </a:t>
                      </a:r>
                      <a:endParaRPr lang="th-TH" sz="2400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เรณู</a:t>
                      </a:r>
                      <a:r>
                        <a:rPr lang="th-TH" sz="2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77" y="228600"/>
            <a:ext cx="1199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พื้นที่ที่มีข้อมูลความเสี่ยงด้านสุขภาพจิต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อันดับแรกของจังหวัด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ตรวจราชการ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254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5629"/>
              </p:ext>
            </p:extLst>
          </p:nvPr>
        </p:nvGraphicFramePr>
        <p:xfrm>
          <a:off x="1506071" y="1516343"/>
          <a:ext cx="9103659" cy="4451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1832"/>
                <a:gridCol w="4551827"/>
              </a:tblGrid>
              <a:tr h="326234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ภาพข้อมูลความเสี่ยงด้าน</a:t>
                      </a:r>
                      <a:r>
                        <a:rPr lang="th-TH" sz="2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PP </a:t>
                      </a:r>
                      <a:r>
                        <a:rPr lang="th-TH" sz="2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สุขภาพจิต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ภาพรวมซึมเศร้าในผู้สูงอายุ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753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ไชยวาน กู่แก้ว สร้างคอม 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</a:t>
                      </a:r>
                      <a:r>
                        <a:rPr lang="th-TH" sz="28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ดุง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กุม</a:t>
                      </a:r>
                      <a:r>
                        <a:rPr lang="th-TH" sz="28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ภวา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0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 เฝ้าไร่ 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โพธิ์ตาก เมือง ท่าบ่อ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5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</a:t>
                      </a:r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เซกา</a:t>
                      </a:r>
                      <a:r>
                        <a:rPr lang="en-US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 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ปากคาด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ศรีบุญเรือง ปากคาด เซกา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524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นากลาง ศรีบุญเรือง </a:t>
                      </a:r>
                      <a:r>
                        <a:rPr lang="th-TH" sz="2800" u="none" strike="noStrike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โนนสัง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ศรีบุญเรือง นาวัง เมือง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95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ผาขาว หนองหิน ภู</a:t>
                      </a:r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เรือ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เชียงคาน ด่านซ้าย นาแห้ว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62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</a:t>
                      </a: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นาแก้ว</a:t>
                      </a:r>
                      <a:b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โคกศรีสุพรรณ กุสุมาลย์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 วานรนิวาส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06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นาทม วังยาง ปลา</a:t>
                      </a:r>
                      <a:r>
                        <a:rPr lang="th-TH" sz="2800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ปาก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นาหว้า บ้านแพง เรณูนคร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56" marR="8156" marT="81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84094"/>
            <a:ext cx="1199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พื้นที่ที่มีข้อมูลความเสี่ยงด้านสุขภาพจิต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อันดับแรกของจังหวัด 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ตรวจราชการ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583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 15"/>
          <p:cNvSpPr/>
          <p:nvPr/>
        </p:nvSpPr>
        <p:spPr>
          <a:xfrm>
            <a:off x="9121024" y="2086626"/>
            <a:ext cx="2976847" cy="45505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32E5890F-D5B2-4E44-9002-9027868E6B55}"/>
              </a:ext>
            </a:extLst>
          </p:cNvPr>
          <p:cNvSpPr/>
          <p:nvPr/>
        </p:nvSpPr>
        <p:spPr>
          <a:xfrm>
            <a:off x="-217714" y="-2"/>
            <a:ext cx="12409714" cy="1267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ามเหลี่ยมหน้าจั่ว 1">
            <a:extLst>
              <a:ext uri="{FF2B5EF4-FFF2-40B4-BE49-F238E27FC236}">
                <a16:creationId xmlns:a16="http://schemas.microsoft.com/office/drawing/2014/main" xmlns="" id="{07089B70-A7A0-45DA-B4E7-4CC376D8FEA0}"/>
              </a:ext>
            </a:extLst>
          </p:cNvPr>
          <p:cNvSpPr/>
          <p:nvPr/>
        </p:nvSpPr>
        <p:spPr>
          <a:xfrm flipV="1">
            <a:off x="0" y="-1"/>
            <a:ext cx="6032310" cy="1822149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57787A">
                  <a:shade val="30000"/>
                  <a:satMod val="115000"/>
                </a:srgbClr>
              </a:gs>
              <a:gs pos="75200">
                <a:srgbClr val="9AADAF"/>
              </a:gs>
              <a:gs pos="50000">
                <a:srgbClr val="E1E1E1"/>
              </a:gs>
              <a:gs pos="100000">
                <a:srgbClr val="57787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ามเหลี่ยมหน้าจั่ว 7">
            <a:extLst>
              <a:ext uri="{FF2B5EF4-FFF2-40B4-BE49-F238E27FC236}">
                <a16:creationId xmlns:a16="http://schemas.microsoft.com/office/drawing/2014/main" xmlns="" id="{6F1DD262-3C70-437A-9E2B-7EC4FEEBF0A2}"/>
              </a:ext>
            </a:extLst>
          </p:cNvPr>
          <p:cNvSpPr/>
          <p:nvPr/>
        </p:nvSpPr>
        <p:spPr>
          <a:xfrm flipV="1">
            <a:off x="3202674" y="-2"/>
            <a:ext cx="8989326" cy="1822149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57787A">
                  <a:shade val="30000"/>
                  <a:satMod val="115000"/>
                </a:srgbClr>
              </a:gs>
              <a:gs pos="75200">
                <a:srgbClr val="9AADAF"/>
              </a:gs>
              <a:gs pos="50000">
                <a:srgbClr val="E1E1E1"/>
              </a:gs>
              <a:gs pos="100000">
                <a:srgbClr val="57787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985987" y="539041"/>
            <a:ext cx="800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Strategic Focus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เขตสุขภาพที่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5" descr="C:\Users\ASUS\Desktop\ส.8\PNG\Untitled-2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9" y="2004377"/>
            <a:ext cx="8434231" cy="42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9443106" y="2205183"/>
            <a:ext cx="192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พื้นที่ที่รับผิดชอบ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9094130" y="2666848"/>
            <a:ext cx="30037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อุดรธานี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วัยเรียน วัยรุ่น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สกลนคร 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แม่และเด็กปฐมวัย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นครพนม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วัยทำงาน /</a:t>
            </a: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	  จิตเวช / </a:t>
            </a:r>
            <a:r>
              <a:rPr lang="th-TH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ยาเสพติด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เลย 	 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ฆ่าตัวตาย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หนองบัวลำภู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IQ EQ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หนองคาย 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บึงกาฬ 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 /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เด็กพิการทางปัญญา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72855" y="2255361"/>
            <a:ext cx="4691942" cy="3662417"/>
          </a:xfrm>
          <a:prstGeom prst="rect">
            <a:avLst/>
          </a:prstGeom>
          <a:solidFill>
            <a:srgbClr val="FF7C80">
              <a:alpha val="6000"/>
            </a:srgbClr>
          </a:solidFill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32310" y="2086626"/>
            <a:ext cx="2901104" cy="3973790"/>
          </a:xfrm>
          <a:prstGeom prst="rect">
            <a:avLst/>
          </a:prstGeom>
          <a:solidFill>
            <a:srgbClr val="BFD9F3">
              <a:alpha val="16000"/>
            </a:srgbClr>
          </a:solidFill>
          <a:ln w="381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969607" y="2184400"/>
            <a:ext cx="1036994" cy="44267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000" b="1" dirty="0" err="1" smtClean="0">
                <a:solidFill>
                  <a:srgbClr val="FF7C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รพจ</a:t>
            </a:r>
            <a:r>
              <a:rPr lang="th-TH" sz="2000" b="1" dirty="0" smtClean="0">
                <a:solidFill>
                  <a:srgbClr val="FF7C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.เลย</a:t>
            </a:r>
            <a:endParaRPr lang="en-US" sz="2000" b="1" dirty="0">
              <a:solidFill>
                <a:srgbClr val="FF7C8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7442739" y="2184400"/>
            <a:ext cx="1211072" cy="442674"/>
          </a:xfrm>
          <a:prstGeom prst="round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th-TH" sz="2000" b="1" dirty="0" err="1" smtClean="0">
                <a:solidFill>
                  <a:srgbClr val="99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รพจ</a:t>
            </a:r>
            <a:r>
              <a:rPr lang="th-TH" sz="2000" b="1" dirty="0" smtClean="0">
                <a:solidFill>
                  <a:srgbClr val="99CC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.นครพนม</a:t>
            </a:r>
            <a:endParaRPr lang="en-US" sz="2000" b="1" dirty="0">
              <a:solidFill>
                <a:srgbClr val="99CC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012633" y="6438469"/>
            <a:ext cx="3613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ระบบสถิติทางการ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ทะเบียนกระทรวงมหาดไทย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2561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รูปภาพ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04" y="4130308"/>
            <a:ext cx="1027758" cy="954940"/>
          </a:xfrm>
          <a:prstGeom prst="rect">
            <a:avLst/>
          </a:prstGeom>
        </p:spPr>
      </p:pic>
      <p:pic>
        <p:nvPicPr>
          <p:cNvPr id="18" name="รูปภาพ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66" y="4942611"/>
            <a:ext cx="607457" cy="695672"/>
          </a:xfrm>
          <a:prstGeom prst="rect">
            <a:avLst/>
          </a:prstGeom>
        </p:spPr>
      </p:pic>
      <p:pic>
        <p:nvPicPr>
          <p:cNvPr id="19" name="รูปภาพ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23" y="2904564"/>
            <a:ext cx="760891" cy="760891"/>
          </a:xfrm>
          <a:prstGeom prst="rect">
            <a:avLst/>
          </a:prstGeom>
        </p:spPr>
      </p:pic>
      <p:pic>
        <p:nvPicPr>
          <p:cNvPr id="20" name="รูปภาพ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059" y="4338947"/>
            <a:ext cx="899972" cy="8999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82" y="4531056"/>
            <a:ext cx="470357" cy="7593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93" y="2695946"/>
            <a:ext cx="588746" cy="5887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86" y="4652007"/>
            <a:ext cx="726221" cy="7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735970" y="5537067"/>
            <a:ext cx="7429136" cy="12268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09167" y="2403993"/>
            <a:ext cx="3859306" cy="2125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78" y="83730"/>
            <a:ext cx="4684786" cy="721123"/>
          </a:xfrm>
        </p:spPr>
        <p:txBody>
          <a:bodyPr>
            <a:normAutofit/>
          </a:bodyPr>
          <a:lstStyle/>
          <a:p>
            <a:r>
              <a:rPr lang="th-TH" sz="4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แผนการดำเนินงานปี </a:t>
            </a:r>
            <a:r>
              <a:rPr lang="en-US" sz="4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2562</a:t>
            </a:r>
            <a:endParaRPr lang="en-US" sz="4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10" y="950710"/>
            <a:ext cx="3588213" cy="118334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ประชุมชี้แจงงานสุขภาพจิต </a:t>
            </a:r>
            <a:r>
              <a:rPr lang="th-TH" sz="2400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พย</a:t>
            </a:r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 </a:t>
            </a:r>
            <a:r>
              <a:rPr lang="en-US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61 : </a:t>
            </a:r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เป้าหมาย </a:t>
            </a:r>
            <a:r>
              <a:rPr lang="th-TH" sz="2400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สสจ</a:t>
            </a:r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 </a:t>
            </a:r>
            <a:r>
              <a:rPr lang="th-TH" sz="2400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สสอ</a:t>
            </a:r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 รพศ. </a:t>
            </a:r>
            <a:r>
              <a:rPr lang="th-TH" sz="2400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รพท</a:t>
            </a:r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 </a:t>
            </a:r>
            <a:r>
              <a:rPr lang="th-TH" sz="2400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รพช</a:t>
            </a:r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 </a:t>
            </a:r>
            <a:r>
              <a:rPr lang="en-US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&gt;&gt; </a:t>
            </a:r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ถ่ายทอดสู่ระดับพื้นที่ต่อไป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16821" y="244323"/>
            <a:ext cx="3996109" cy="8625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คัดเลือกพื้นที่ดำเนินการตามเป้าหมาย สุขภาพจิตตามกลุ่มวัยในระบบสุขภาพอำเภอ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11321" y="1424007"/>
            <a:ext cx="5437578" cy="2084830"/>
          </a:xfrm>
          <a:prstGeom prst="rect">
            <a:avLst/>
          </a:prstGeom>
          <a:solidFill>
            <a:srgbClr val="FFC000"/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พัฒนาศักยภาพ (</a:t>
            </a:r>
            <a:r>
              <a:rPr lang="th-TH" sz="2400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ไตรมาส</a:t>
            </a:r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1)</a:t>
            </a:r>
            <a:endParaRPr lang="th-TH" sz="2400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ครู ก. คัดเลือก (จัดโดยกรมสุขภาพจิต)</a:t>
            </a:r>
          </a:p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ครู ข. ถ่ายทอดสู่การดำเนินงาน ผู้เข้าร่วมจากพื้นที่เป้าหมาย </a:t>
            </a:r>
          </a:p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(จัดโดยศูนย์สุขภาพจิต)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00770" y="3994796"/>
            <a:ext cx="5845184" cy="1056312"/>
          </a:xfrm>
          <a:prstGeom prst="rect">
            <a:avLst/>
          </a:prstGeom>
          <a:solidFill>
            <a:srgbClr val="92D050"/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สนับสนุนการดำเนินงาน</a:t>
            </a:r>
            <a:r>
              <a:rPr lang="en-US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(งบประมาณ สื่อ วิทยากร)</a:t>
            </a:r>
          </a:p>
          <a:p>
            <a:pPr algn="ctr"/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ดำเนินการตาม </a:t>
            </a:r>
            <a:r>
              <a:rPr lang="en-US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Intervention</a:t>
            </a:r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 (</a:t>
            </a:r>
            <a:r>
              <a:rPr lang="th-TH" sz="2800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มค</a:t>
            </a:r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.-</a:t>
            </a:r>
            <a:r>
              <a:rPr lang="th-TH" sz="2800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พค</a:t>
            </a:r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 </a:t>
            </a:r>
            <a:r>
              <a:rPr lang="en-US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62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)</a:t>
            </a:r>
            <a:endParaRPr lang="th-TH" sz="2800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48633" y="2907766"/>
            <a:ext cx="2980373" cy="1157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นิเทศ ติดตาม เยี่ยมเสริมพลัง</a:t>
            </a:r>
          </a:p>
          <a:p>
            <a:pPr algn="ctr"/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คัดเลือกพื้นที่นำเสนอ</a:t>
            </a:r>
            <a:r>
              <a:rPr 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400" b="1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มิย</a:t>
            </a:r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 </a:t>
            </a:r>
            <a:r>
              <a:rPr 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62</a:t>
            </a:r>
            <a:endParaRPr lang="th-TH" sz="2400" b="1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38128" y="5704040"/>
            <a:ext cx="2542393" cy="945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นิเทศ ตรวจราชการ</a:t>
            </a:r>
          </a:p>
          <a:p>
            <a:pPr algn="ctr"/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บูรณาการร่วมกับศูนย์วิชาการ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488097" y="5961281"/>
            <a:ext cx="2855378" cy="4312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ขับเคลื่อนร่วมกับภาคีเครือข่าย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451051" y="5704040"/>
            <a:ext cx="1660267" cy="945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บริการสุขภาพจิต</a:t>
            </a:r>
          </a:p>
          <a:p>
            <a:pPr algn="ctr"/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ชี้เป้าเฝ้าระวัง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7463" y="3935754"/>
            <a:ext cx="1705556" cy="945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วัดความสุข/คุณภาพชีวิต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9518" y="5294150"/>
            <a:ext cx="1705556" cy="945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Best Practice</a:t>
            </a:r>
            <a:endParaRPr lang="th-TH" sz="3200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821801" y="5294150"/>
            <a:ext cx="1705556" cy="945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MH PP Model</a:t>
            </a:r>
          </a:p>
          <a:p>
            <a:pPr algn="ctr"/>
            <a:r>
              <a:rPr lang="en-US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R&amp;D</a:t>
            </a:r>
            <a:endParaRPr lang="th-TH" sz="2800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5" name="Right Arrow 14"/>
          <p:cNvSpPr/>
          <p:nvPr/>
        </p:nvSpPr>
        <p:spPr>
          <a:xfrm rot="20174486">
            <a:off x="4413251" y="1033599"/>
            <a:ext cx="703206" cy="380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6" name="Bent Arrow 15"/>
          <p:cNvSpPr/>
          <p:nvPr/>
        </p:nvSpPr>
        <p:spPr>
          <a:xfrm rot="5400000">
            <a:off x="9614647" y="675615"/>
            <a:ext cx="430306" cy="6330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996468" y="3579343"/>
            <a:ext cx="289568" cy="360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397520" y="5157667"/>
            <a:ext cx="403412" cy="34016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0" name="Left Arrow 19"/>
          <p:cNvSpPr/>
          <p:nvPr/>
        </p:nvSpPr>
        <p:spPr>
          <a:xfrm rot="1625549">
            <a:off x="5432388" y="4253989"/>
            <a:ext cx="565000" cy="3093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1" name="Left Arrow 20"/>
          <p:cNvSpPr/>
          <p:nvPr/>
        </p:nvSpPr>
        <p:spPr>
          <a:xfrm rot="19119305">
            <a:off x="1463882" y="3508837"/>
            <a:ext cx="381339" cy="2508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2" name="Left Arrow 21"/>
          <p:cNvSpPr/>
          <p:nvPr/>
        </p:nvSpPr>
        <p:spPr>
          <a:xfrm rot="18525776">
            <a:off x="2161689" y="4616815"/>
            <a:ext cx="517563" cy="28290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476976" y="4674984"/>
            <a:ext cx="330755" cy="5911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705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1091</Words>
  <Application>Microsoft Office PowerPoint</Application>
  <PresentationFormat>Widescreen</PresentationFormat>
  <Paragraphs>240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FreesiaUPC</vt:lpstr>
      <vt:lpstr>TH SarabunPSK</vt:lpstr>
      <vt:lpstr>Tw Cen MT</vt:lpstr>
      <vt:lpstr>Office Theme</vt:lpstr>
      <vt:lpstr>PowerPoint Presentation</vt:lpstr>
      <vt:lpstr>ประกาศเจตนารมณ์ขับเคลื่อนมาตรการเพื่อคุ้มครองเด็กและเยาวชน ป้องกันและแก้ไขปัญหาติดเกม 4 ข้อ ได้แก่</vt:lpstr>
      <vt:lpstr>PowerPoint Presentation</vt:lpstr>
      <vt:lpstr>PowerPoint Presentation</vt:lpstr>
      <vt:lpstr>คาดประมาณการณ์ความชุกและการเข้าถึงบริการ โรคทางจิตเวช เขตสุขภาพที่ 8 ปีงบประมาณ 2561</vt:lpstr>
      <vt:lpstr>PowerPoint Presentation</vt:lpstr>
      <vt:lpstr>PowerPoint Presentation</vt:lpstr>
      <vt:lpstr>PowerPoint Presentation</vt:lpstr>
      <vt:lpstr>แผนการดำเนินงานปี 2562</vt:lpstr>
      <vt:lpstr>Intervention/แนวทางสำคัญในงานสุขภาพจิตแต่ละกลุ่มวัย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knockz angel</dc:creator>
  <cp:lastModifiedBy>knockz angel</cp:lastModifiedBy>
  <cp:revision>26</cp:revision>
  <dcterms:created xsi:type="dcterms:W3CDTF">2018-11-11T11:28:49Z</dcterms:created>
  <dcterms:modified xsi:type="dcterms:W3CDTF">2018-11-11T13:29:15Z</dcterms:modified>
</cp:coreProperties>
</file>